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Playfair Display" panose="00000500000000000000" pitchFamily="2" charset="-18"/>
      <p:regular r:id="rId18"/>
      <p:bold r:id="rId19"/>
      <p:italic r:id="rId20"/>
      <p:boldItalic r:id="rId21"/>
    </p:embeddedFont>
    <p:embeddedFont>
      <p:font typeface="Playfair Display Bold" panose="00000800000000000000" charset="-1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981B-6466-4511-828A-95F76B6BDFA4}" type="datetimeFigureOut">
              <a:rPr lang="pl-PL" smtClean="0"/>
              <a:t>31.01.2023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75A37-FBC0-4604-98F3-47339F9967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16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F75A37-FBC0-4604-98F3-47339F99679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34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190547" y="3044212"/>
            <a:ext cx="7242788" cy="72427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681129" y="3526167"/>
            <a:ext cx="7148490" cy="161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6299" spc="-125">
                <a:solidFill>
                  <a:srgbClr val="003168"/>
                </a:solidFill>
                <a:latin typeface="Playfair Display"/>
              </a:rPr>
              <a:t>Twoja kariera, naszym celem!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5" y="0"/>
            <a:ext cx="8794857" cy="10287000"/>
            <a:chOff x="0" y="0"/>
            <a:chExt cx="297505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75050" cy="3479800"/>
            </a:xfrm>
            <a:custGeom>
              <a:avLst/>
              <a:gdLst/>
              <a:ahLst/>
              <a:cxnLst/>
              <a:rect l="l" t="t" r="r" b="b"/>
              <a:pathLst>
                <a:path w="2975050" h="3479800">
                  <a:moveTo>
                    <a:pt x="0" y="0"/>
                  </a:moveTo>
                  <a:lnTo>
                    <a:pt x="2975050" y="0"/>
                  </a:lnTo>
                  <a:lnTo>
                    <a:pt x="297505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0316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169724" y="3312860"/>
            <a:ext cx="13708378" cy="36612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3160" y="4003245"/>
            <a:ext cx="7025145" cy="114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93"/>
              </a:lnSpc>
            </a:pPr>
            <a:r>
              <a:rPr lang="en-US" sz="6709" dirty="0">
                <a:solidFill>
                  <a:srgbClr val="FFE3BF"/>
                </a:solidFill>
                <a:latin typeface="Playfair Display"/>
              </a:rPr>
              <a:t>O Talent Odyssey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73732" y="1239722"/>
            <a:ext cx="9312065" cy="7325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2"/>
              </a:lnSpc>
            </a:pPr>
            <a:endParaRPr dirty="0"/>
          </a:p>
          <a:p>
            <a:pPr marL="732930" lvl="1" indent="-366465">
              <a:lnSpc>
                <a:spcPts val="4752"/>
              </a:lnSpc>
              <a:buFont typeface="Arial"/>
              <a:buChar char="•"/>
            </a:pPr>
            <a:r>
              <a:rPr lang="pl-PL" sz="3394" dirty="0">
                <a:solidFill>
                  <a:srgbClr val="003168"/>
                </a:solidFill>
                <a:latin typeface="Lato"/>
              </a:rPr>
              <a:t>Nasz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pl-PL" sz="3394" dirty="0">
                <a:solidFill>
                  <a:srgbClr val="003168"/>
                </a:solidFill>
                <a:latin typeface="Lato"/>
              </a:rPr>
              <a:t>zespół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pl-PL" sz="3394" dirty="0">
                <a:solidFill>
                  <a:srgbClr val="003168"/>
                </a:solidFill>
                <a:latin typeface="Lato"/>
              </a:rPr>
              <a:t>tworzą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pl-PL" sz="3394" dirty="0">
                <a:solidFill>
                  <a:srgbClr val="003168"/>
                </a:solidFill>
                <a:latin typeface="Lato"/>
              </a:rPr>
              <a:t>doświadczeni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i</a:t>
            </a:r>
            <a:r>
              <a:rPr lang="pl-PL" sz="3394" dirty="0">
                <a:solidFill>
                  <a:srgbClr val="003168"/>
                </a:solidFill>
                <a:latin typeface="Lato"/>
              </a:rPr>
              <a:t> zmotywowani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pl-PL" sz="3394" dirty="0">
                <a:solidFill>
                  <a:srgbClr val="003168"/>
                </a:solidFill>
                <a:latin typeface="Lato"/>
              </a:rPr>
              <a:t>ludzie gotowi znaleźć najlepsze rozwiązania w zakresie organizacji praktyk, zakwaterowania i animacji czasu wolnego</a:t>
            </a:r>
            <a:endParaRPr lang="en-US" sz="3394" dirty="0">
              <a:solidFill>
                <a:srgbClr val="003168"/>
              </a:solidFill>
              <a:latin typeface="Lato"/>
            </a:endParaRPr>
          </a:p>
          <a:p>
            <a:pPr marL="732930" lvl="1" indent="-366465">
              <a:lnSpc>
                <a:spcPts val="4752"/>
              </a:lnSpc>
              <a:buFont typeface="Arial"/>
              <a:buChar char="•"/>
            </a:pPr>
            <a:r>
              <a:rPr lang="en-US" sz="3394" dirty="0" err="1">
                <a:solidFill>
                  <a:srgbClr val="003168"/>
                </a:solidFill>
                <a:latin typeface="Lato"/>
              </a:rPr>
              <a:t>Siedziba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firmy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mieści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się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na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Cyprze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, ale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mamy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swoją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reprezentację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pl-PL" sz="3394" dirty="0">
                <a:solidFill>
                  <a:srgbClr val="003168"/>
                </a:solidFill>
                <a:latin typeface="Lato"/>
              </a:rPr>
              <a:t>w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całej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Europ</a:t>
            </a:r>
            <a:r>
              <a:rPr lang="pl-PL" sz="3394" dirty="0" err="1">
                <a:solidFill>
                  <a:srgbClr val="003168"/>
                </a:solidFill>
                <a:latin typeface="Lato"/>
              </a:rPr>
              <a:t>ie</a:t>
            </a:r>
            <a:r>
              <a:rPr lang="pl-PL" sz="3394" dirty="0">
                <a:solidFill>
                  <a:srgbClr val="003168"/>
                </a:solidFill>
                <a:latin typeface="Lato"/>
              </a:rPr>
              <a:t>, 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m.in. w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Polsce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,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Grecji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,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Francji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,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Rumunii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, we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Włoszech</a:t>
            </a:r>
            <a:r>
              <a:rPr lang="pl-PL" sz="3394" dirty="0">
                <a:solidFill>
                  <a:srgbClr val="003168"/>
                </a:solidFill>
                <a:latin typeface="Lato"/>
              </a:rPr>
              <a:t> i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Austrii</a:t>
            </a:r>
            <a:endParaRPr lang="pl-PL" sz="3394" dirty="0">
              <a:solidFill>
                <a:srgbClr val="003168"/>
              </a:solidFill>
              <a:latin typeface="Lato"/>
            </a:endParaRPr>
          </a:p>
          <a:p>
            <a:pPr marL="732930" lvl="1" indent="-366465">
              <a:lnSpc>
                <a:spcPts val="4752"/>
              </a:lnSpc>
              <a:buFont typeface="Arial"/>
              <a:buChar char="•"/>
            </a:pPr>
            <a:r>
              <a:rPr lang="pl-PL" sz="3394" dirty="0">
                <a:solidFill>
                  <a:srgbClr val="003168"/>
                </a:solidFill>
                <a:latin typeface="Lato"/>
              </a:rPr>
              <a:t>Współpracujemy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wyłącznie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z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wiarygodnymi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i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godnymi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en-US" sz="3394" dirty="0" err="1">
                <a:solidFill>
                  <a:srgbClr val="003168"/>
                </a:solidFill>
                <a:latin typeface="Lato"/>
              </a:rPr>
              <a:t>zaufania</a:t>
            </a:r>
            <a:r>
              <a:rPr lang="en-US" sz="3394" dirty="0">
                <a:solidFill>
                  <a:srgbClr val="003168"/>
                </a:solidFill>
                <a:latin typeface="Lato"/>
              </a:rPr>
              <a:t> </a:t>
            </a:r>
            <a:r>
              <a:rPr lang="pl-PL" sz="3394" dirty="0">
                <a:solidFill>
                  <a:srgbClr val="003168"/>
                </a:solidFill>
                <a:latin typeface="Lato"/>
              </a:rPr>
              <a:t>Pracodawcami</a:t>
            </a:r>
            <a:endParaRPr lang="en-US" sz="3394" dirty="0">
              <a:solidFill>
                <a:srgbClr val="003168"/>
              </a:solidFill>
              <a:latin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259889" cy="10452100"/>
            <a:chOff x="0" y="0"/>
            <a:chExt cx="3132358" cy="35356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2358" cy="3535649"/>
            </a:xfrm>
            <a:custGeom>
              <a:avLst/>
              <a:gdLst/>
              <a:ahLst/>
              <a:cxnLst/>
              <a:rect l="l" t="t" r="r" b="b"/>
              <a:pathLst>
                <a:path w="3132358" h="3535649">
                  <a:moveTo>
                    <a:pt x="0" y="0"/>
                  </a:moveTo>
                  <a:lnTo>
                    <a:pt x="3132358" y="0"/>
                  </a:lnTo>
                  <a:lnTo>
                    <a:pt x="3132358" y="3535649"/>
                  </a:lnTo>
                  <a:lnTo>
                    <a:pt x="0" y="3535649"/>
                  </a:lnTo>
                  <a:close/>
                </a:path>
              </a:pathLst>
            </a:custGeom>
            <a:solidFill>
              <a:srgbClr val="00316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36596" b="27077"/>
          <a:stretch>
            <a:fillRect/>
          </a:stretch>
        </p:blipFill>
        <p:spPr>
          <a:xfrm>
            <a:off x="-482600" y="5143500"/>
            <a:ext cx="9742489" cy="5308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7433" y="1194108"/>
            <a:ext cx="7513245" cy="228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999" spc="-209">
                <a:solidFill>
                  <a:srgbClr val="FFE3BF"/>
                </a:solidFill>
                <a:latin typeface="Playfair Display"/>
              </a:rPr>
              <a:t>Co możemy dla Państwa zrobić?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748023" y="599575"/>
            <a:ext cx="7511277" cy="10963285"/>
            <a:chOff x="0" y="-38100"/>
            <a:chExt cx="10015036" cy="14617713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10015036" cy="12434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07820" lvl="1" indent="-353910">
                <a:lnSpc>
                  <a:spcPts val="4261"/>
                </a:lnSpc>
                <a:buFont typeface="Arial"/>
                <a:buChar char="•"/>
              </a:pP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Oferujemy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pomoc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w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organizacji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i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przeprowadzeniu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pl-PL" sz="3278" dirty="0">
                  <a:solidFill>
                    <a:srgbClr val="003168"/>
                  </a:solidFill>
                  <a:latin typeface="Lato"/>
                </a:rPr>
                <a:t>praktyk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dla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uczniów</a:t>
              </a:r>
              <a:endParaRPr lang="pl-PL" sz="3278" dirty="0">
                <a:solidFill>
                  <a:srgbClr val="003168"/>
                </a:solidFill>
                <a:latin typeface="Lato"/>
              </a:endParaRPr>
            </a:p>
            <a:p>
              <a:pPr marL="707820" lvl="1" indent="-353910">
                <a:lnSpc>
                  <a:spcPts val="4261"/>
                </a:lnSpc>
                <a:buFont typeface="Arial"/>
                <a:buChar char="•"/>
              </a:pP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Wybór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wyłącznie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najkorzystniejszych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i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bezpiecznych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miejsc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praktyk</a:t>
              </a:r>
              <a:endParaRPr lang="en-US" sz="3278" dirty="0">
                <a:solidFill>
                  <a:srgbClr val="003168"/>
                </a:solidFill>
                <a:latin typeface="Lato"/>
              </a:endParaRPr>
            </a:p>
            <a:p>
              <a:pPr marL="707820" lvl="1" indent="-353910">
                <a:lnSpc>
                  <a:spcPts val="4261"/>
                </a:lnSpc>
                <a:buFont typeface="Arial"/>
                <a:buChar char="•"/>
              </a:pP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Wsparcie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na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każdym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etapie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projektu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,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uwzględniające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przygotowanie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dokumentacji</a:t>
              </a:r>
              <a:endParaRPr lang="en-US" sz="3278" dirty="0">
                <a:solidFill>
                  <a:srgbClr val="003168"/>
                </a:solidFill>
                <a:latin typeface="Lato"/>
              </a:endParaRPr>
            </a:p>
            <a:p>
              <a:pPr marL="707820" lvl="1" indent="-353910">
                <a:lnSpc>
                  <a:spcPts val="4261"/>
                </a:lnSpc>
                <a:buFont typeface="Arial"/>
                <a:buChar char="•"/>
              </a:pP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Organizujemy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wizyty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studyjne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oraz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job-shadowing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dla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nauczycieli</a:t>
              </a:r>
              <a:endParaRPr lang="en-US" sz="3278" dirty="0">
                <a:solidFill>
                  <a:srgbClr val="003168"/>
                </a:solidFill>
                <a:latin typeface="Lato"/>
              </a:endParaRPr>
            </a:p>
            <a:p>
              <a:pPr marL="707820" lvl="1" indent="-353910">
                <a:lnSpc>
                  <a:spcPts val="4261"/>
                </a:lnSpc>
                <a:buFont typeface="Arial"/>
                <a:buChar char="•"/>
              </a:pP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Możliwość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odbycia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ciekawych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praktyk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i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udziału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w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projektach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ERASMUS+</a:t>
              </a:r>
            </a:p>
            <a:p>
              <a:pPr marL="707820" lvl="1" indent="-353910">
                <a:lnSpc>
                  <a:spcPts val="4261"/>
                </a:lnSpc>
                <a:buFont typeface="Arial"/>
                <a:buChar char="•"/>
              </a:pP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Bezcenne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międzynarodowe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doświadczenie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zawodowe</a:t>
              </a:r>
              <a:endParaRPr lang="en-US" sz="3278" dirty="0">
                <a:solidFill>
                  <a:srgbClr val="003168"/>
                </a:solidFill>
                <a:latin typeface="Lato"/>
              </a:endParaRPr>
            </a:p>
            <a:p>
              <a:pPr marL="707820" lvl="1" indent="-353910">
                <a:lnSpc>
                  <a:spcPts val="4261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Niezapomniane</a:t>
              </a:r>
              <a:r>
                <a:rPr lang="en-US" sz="3278" dirty="0">
                  <a:solidFill>
                    <a:srgbClr val="003168"/>
                  </a:solidFill>
                  <a:latin typeface="Lato"/>
                </a:rPr>
                <a:t> </a:t>
              </a:r>
              <a:r>
                <a:rPr lang="en-US" sz="3278" dirty="0" err="1">
                  <a:solidFill>
                    <a:srgbClr val="003168"/>
                  </a:solidFill>
                  <a:latin typeface="Lato"/>
                </a:rPr>
                <a:t>wspomnienia</a:t>
              </a:r>
              <a:endParaRPr lang="en-US" sz="3278" dirty="0">
                <a:solidFill>
                  <a:srgbClr val="003168"/>
                </a:solidFill>
                <a:latin typeface="Lat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722760"/>
              <a:ext cx="10015036" cy="452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4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7968" y="14127491"/>
              <a:ext cx="9967068" cy="452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4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281446"/>
            <a:ext cx="10481467" cy="340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-117">
                <a:solidFill>
                  <a:srgbClr val="FFE3BF"/>
                </a:solidFill>
                <a:latin typeface="Lato"/>
              </a:rPr>
              <a:t>Odwiedź niesamowite destynacje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-117">
                <a:solidFill>
                  <a:srgbClr val="FFE3BF"/>
                </a:solidFill>
                <a:latin typeface="Lato"/>
              </a:rPr>
              <a:t>Poruszaj się po światowej klasy obiektach turystycznych</a:t>
            </a:r>
          </a:p>
          <a:p>
            <a:pPr marL="842010" lvl="1" indent="-421005">
              <a:lnSpc>
                <a:spcPts val="5459"/>
              </a:lnSpc>
              <a:buFont typeface="Arial"/>
              <a:buChar char="•"/>
            </a:pPr>
            <a:r>
              <a:rPr lang="en-US" sz="3900" spc="-117">
                <a:solidFill>
                  <a:srgbClr val="FFE3BF"/>
                </a:solidFill>
                <a:latin typeface="Lato"/>
              </a:rPr>
              <a:t>Poznaj ludzi z całego świata</a:t>
            </a:r>
          </a:p>
          <a:p>
            <a:pPr marL="842010" lvl="1" indent="-421005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en-US" sz="3900" spc="-117">
                <a:solidFill>
                  <a:srgbClr val="FFE3BF"/>
                </a:solidFill>
                <a:latin typeface="Lato"/>
              </a:rPr>
              <a:t>Rozwijaj się z nami. Zostań profesjonalistą!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7568" b="7568"/>
          <a:stretch>
            <a:fillRect/>
          </a:stretch>
        </p:blipFill>
        <p:spPr>
          <a:xfrm>
            <a:off x="10109853" y="0"/>
            <a:ext cx="8178147" cy="103648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478319" y="2200027"/>
            <a:ext cx="7958704" cy="771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FFE3BF"/>
                </a:solidFill>
                <a:latin typeface="Playfair Display"/>
              </a:rPr>
              <a:t> Przeżyj przygodę życia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582" y="2121358"/>
            <a:ext cx="8465999" cy="5811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4067" lvl="1" indent="-322033">
              <a:lnSpc>
                <a:spcPts val="3878"/>
              </a:lnSpc>
              <a:buFont typeface="Arial"/>
              <a:buChar char="•"/>
            </a:pPr>
            <a:r>
              <a:rPr lang="en-US" sz="2983" spc="-89">
                <a:solidFill>
                  <a:srgbClr val="003168"/>
                </a:solidFill>
                <a:latin typeface="Lato"/>
              </a:rPr>
              <a:t>zapewniamy pełną organizacje pobytu</a:t>
            </a:r>
          </a:p>
          <a:p>
            <a:pPr marL="644067" lvl="1" indent="-322033">
              <a:lnSpc>
                <a:spcPts val="3878"/>
              </a:lnSpc>
              <a:buFont typeface="Arial"/>
              <a:buChar char="•"/>
            </a:pPr>
            <a:r>
              <a:rPr lang="en-US" sz="2983" spc="-89">
                <a:solidFill>
                  <a:srgbClr val="003168"/>
                </a:solidFill>
                <a:latin typeface="Lato"/>
              </a:rPr>
              <a:t>dedykowany opiekun na miejscu</a:t>
            </a:r>
          </a:p>
          <a:p>
            <a:pPr marL="644067" lvl="1" indent="-322033">
              <a:lnSpc>
                <a:spcPts val="3878"/>
              </a:lnSpc>
              <a:buFont typeface="Arial"/>
              <a:buChar char="•"/>
            </a:pPr>
            <a:r>
              <a:rPr lang="en-US" sz="2983" spc="-89">
                <a:solidFill>
                  <a:srgbClr val="003168"/>
                </a:solidFill>
                <a:latin typeface="Lato"/>
              </a:rPr>
              <a:t>bezpieczne miejsca pobytu i odbywania praktyk</a:t>
            </a:r>
          </a:p>
          <a:p>
            <a:pPr marL="644067" lvl="1" indent="-322033">
              <a:lnSpc>
                <a:spcPts val="3878"/>
              </a:lnSpc>
              <a:buFont typeface="Arial"/>
              <a:buChar char="•"/>
            </a:pPr>
            <a:r>
              <a:rPr lang="en-US" sz="2983" spc="-89">
                <a:solidFill>
                  <a:srgbClr val="003168"/>
                </a:solidFill>
                <a:latin typeface="Lato"/>
              </a:rPr>
              <a:t>zakwaterowanie z pełnym wyżywieniem dla grup i opiekunków w dogodnej lokalizacji</a:t>
            </a:r>
          </a:p>
          <a:p>
            <a:pPr marL="644067" lvl="1" indent="-322033">
              <a:lnSpc>
                <a:spcPts val="3878"/>
              </a:lnSpc>
              <a:buFont typeface="Arial"/>
              <a:buChar char="•"/>
            </a:pPr>
            <a:r>
              <a:rPr lang="en-US" sz="2983" spc="-89">
                <a:solidFill>
                  <a:srgbClr val="003168"/>
                </a:solidFill>
                <a:latin typeface="Lato"/>
              </a:rPr>
              <a:t>darmowe Wi-Fi</a:t>
            </a:r>
          </a:p>
          <a:p>
            <a:pPr marL="644067" lvl="1" indent="-322033">
              <a:lnSpc>
                <a:spcPts val="3878"/>
              </a:lnSpc>
              <a:buFont typeface="Arial"/>
              <a:buChar char="•"/>
            </a:pPr>
            <a:r>
              <a:rPr lang="en-US" sz="2983" spc="-89">
                <a:solidFill>
                  <a:srgbClr val="003168"/>
                </a:solidFill>
                <a:latin typeface="Lato"/>
              </a:rPr>
              <a:t>ciekawy program kulturowy podczas pobytu</a:t>
            </a:r>
          </a:p>
          <a:p>
            <a:pPr marL="644067" lvl="1" indent="-322033">
              <a:lnSpc>
                <a:spcPts val="3878"/>
              </a:lnSpc>
              <a:buFont typeface="Arial"/>
              <a:buChar char="•"/>
            </a:pPr>
            <a:r>
              <a:rPr lang="en-US" sz="2983" spc="-89">
                <a:solidFill>
                  <a:srgbClr val="003168"/>
                </a:solidFill>
                <a:latin typeface="Lato"/>
              </a:rPr>
              <a:t>oferujemy kontakt telefoniczny, mailowy i osobisty przed, w trakcie i po odbyciu praktyk</a:t>
            </a:r>
          </a:p>
          <a:p>
            <a:pPr marL="644067" lvl="1" indent="-322033">
              <a:lnSpc>
                <a:spcPts val="3878"/>
              </a:lnSpc>
              <a:buFont typeface="Arial"/>
              <a:buChar char="•"/>
            </a:pPr>
            <a:r>
              <a:rPr lang="en-US" sz="2983" spc="-89">
                <a:solidFill>
                  <a:srgbClr val="003168"/>
                </a:solidFill>
                <a:latin typeface="Lato"/>
              </a:rPr>
              <a:t>pełne wsparcie w czasie przygotowania oraz rozliczenia projektu</a:t>
            </a:r>
          </a:p>
          <a:p>
            <a:pPr>
              <a:lnSpc>
                <a:spcPts val="3878"/>
              </a:lnSpc>
              <a:spcBef>
                <a:spcPct val="0"/>
              </a:spcBef>
            </a:pPr>
            <a:endParaRPr lang="en-US" sz="2983" spc="-89">
              <a:solidFill>
                <a:srgbClr val="003168"/>
              </a:solidFill>
              <a:latin typeface="Lat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627" y="753248"/>
            <a:ext cx="9074373" cy="512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8"/>
              </a:lnSpc>
              <a:spcBef>
                <a:spcPct val="0"/>
              </a:spcBef>
            </a:pPr>
            <a:r>
              <a:rPr lang="en-US" sz="3121" spc="-93">
                <a:solidFill>
                  <a:srgbClr val="003168"/>
                </a:solidFill>
                <a:latin typeface="Playfair Display Bold"/>
              </a:rPr>
              <a:t>Czego mogą Państwo oczekiwać od nas?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37138" r="4942"/>
          <a:stretch>
            <a:fillRect/>
          </a:stretch>
        </p:blipFill>
        <p:spPr>
          <a:xfrm>
            <a:off x="9350922" y="0"/>
            <a:ext cx="8937078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600" y="1687455"/>
            <a:ext cx="10549832" cy="59357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40322" y="8435031"/>
            <a:ext cx="8123936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  <a:spcBef>
                <a:spcPct val="0"/>
              </a:spcBef>
            </a:pPr>
            <a:r>
              <a:rPr lang="en-US" sz="6600" spc="-198" dirty="0">
                <a:solidFill>
                  <a:srgbClr val="003168"/>
                </a:solidFill>
                <a:latin typeface="Playfair Display"/>
              </a:rPr>
              <a:t>Dane do </a:t>
            </a:r>
            <a:r>
              <a:rPr lang="en-US" sz="6600" spc="-198" dirty="0" err="1">
                <a:solidFill>
                  <a:srgbClr val="003168"/>
                </a:solidFill>
                <a:latin typeface="Playfair Display"/>
              </a:rPr>
              <a:t>kontaktu</a:t>
            </a:r>
            <a:r>
              <a:rPr lang="en-US" sz="6600" spc="-198" dirty="0">
                <a:solidFill>
                  <a:srgbClr val="003168"/>
                </a:solidFill>
                <a:latin typeface="Playfair Display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72900" y="7109111"/>
            <a:ext cx="5486400" cy="5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39"/>
              </a:lnSpc>
              <a:spcBef>
                <a:spcPct val="0"/>
              </a:spcBef>
            </a:pPr>
            <a:r>
              <a:rPr lang="pl-PL" sz="3799" spc="-113" dirty="0">
                <a:solidFill>
                  <a:srgbClr val="003168"/>
                </a:solidFill>
                <a:latin typeface="Playfair Display Bold"/>
              </a:rPr>
              <a:t>       Barbara Olszewska</a:t>
            </a:r>
            <a:endParaRPr lang="en-US" sz="3799" spc="-113" dirty="0">
              <a:solidFill>
                <a:srgbClr val="003168"/>
              </a:solidFill>
              <a:latin typeface="Playfair Display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280066" y="9551345"/>
            <a:ext cx="4560134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800" dirty="0">
                <a:solidFill>
                  <a:srgbClr val="003168"/>
                </a:solidFill>
                <a:latin typeface="Playfair Display" panose="00000500000000000000" pitchFamily="2" charset="-18"/>
              </a:rPr>
              <a:t>+48-</a:t>
            </a:r>
            <a:r>
              <a:rPr lang="pl-PL" sz="2800" dirty="0">
                <a:solidFill>
                  <a:srgbClr val="003168"/>
                </a:solidFill>
                <a:latin typeface="Playfair Display" panose="00000500000000000000" pitchFamily="2" charset="-18"/>
              </a:rPr>
              <a:t>503-89-27-63</a:t>
            </a:r>
            <a:endParaRPr lang="en-US" sz="2800" dirty="0">
              <a:solidFill>
                <a:srgbClr val="003168"/>
              </a:solidFill>
              <a:latin typeface="Playfair Display" panose="00000500000000000000" pitchFamily="2" charset="-18"/>
            </a:endParaRPr>
          </a:p>
        </p:txBody>
      </p:sp>
      <p:grpSp>
        <p:nvGrpSpPr>
          <p:cNvPr id="11" name="Group 11"/>
          <p:cNvGrpSpPr/>
          <p:nvPr/>
        </p:nvGrpSpPr>
        <p:grpSpPr>
          <a:xfrm rot="-8100000">
            <a:off x="9274737" y="8702812"/>
            <a:ext cx="632982" cy="631969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168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8413609" y="8800773"/>
            <a:ext cx="1177618" cy="436047"/>
          </a:xfrm>
          <a:prstGeom prst="rect">
            <a:avLst/>
          </a:prstGeom>
          <a:solidFill>
            <a:srgbClr val="003168"/>
          </a:solidFill>
        </p:spPr>
      </p:sp>
      <p:sp>
        <p:nvSpPr>
          <p:cNvPr id="14" name="Tytuł 13">
            <a:extLst>
              <a:ext uri="{FF2B5EF4-FFF2-40B4-BE49-F238E27FC236}">
                <a16:creationId xmlns:a16="http://schemas.microsoft.com/office/drawing/2014/main" id="{A1FCD7FB-0316-34D8-7350-3C5E2C64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1772900" y="7914995"/>
            <a:ext cx="5486400" cy="637949"/>
          </a:xfrm>
        </p:spPr>
        <p:txBody>
          <a:bodyPr>
            <a:noAutofit/>
          </a:bodyPr>
          <a:lstStyle/>
          <a:p>
            <a:r>
              <a:rPr lang="pl-PL" sz="2200" b="0" dirty="0">
                <a:latin typeface="Playfair Display" panose="00000500000000000000" pitchFamily="2" charset="-18"/>
              </a:rPr>
              <a:t>           </a:t>
            </a:r>
            <a:r>
              <a:rPr lang="pl-PL" sz="2400" b="0" dirty="0">
                <a:latin typeface="Playfair Display" panose="00000500000000000000" pitchFamily="2" charset="-18"/>
              </a:rPr>
              <a:t>rekruter zewnętrzny,  </a:t>
            </a:r>
            <a:r>
              <a:rPr lang="pl-PL" sz="2400" b="0" dirty="0" err="1">
                <a:latin typeface="Playfair Display" panose="00000500000000000000" pitchFamily="2" charset="-18"/>
              </a:rPr>
              <a:t>job-coach</a:t>
            </a:r>
            <a:endParaRPr lang="pl-PL" sz="2400" b="0" dirty="0">
              <a:latin typeface="Playfair Display" panose="00000500000000000000" pitchFamily="2" charset="-18"/>
            </a:endParaRP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E3C32F5F-982B-CB42-9475-16C315BC6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20330829">
            <a:off x="2093367" y="6979812"/>
            <a:ext cx="69207" cy="147664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DE8500-8D6E-AC49-ADCD-E32F16DBE0C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b="3472"/>
          <a:stretch/>
        </p:blipFill>
        <p:spPr bwMode="auto">
          <a:xfrm>
            <a:off x="11772900" y="1687455"/>
            <a:ext cx="5486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B4789F8-0C34-DBA3-DD93-51AB2A930ED7}"/>
              </a:ext>
            </a:extLst>
          </p:cNvPr>
          <p:cNvSpPr txBox="1"/>
          <p:nvPr/>
        </p:nvSpPr>
        <p:spPr>
          <a:xfrm>
            <a:off x="11277600" y="8953500"/>
            <a:ext cx="6363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i="0" dirty="0">
                <a:solidFill>
                  <a:srgbClr val="002060"/>
                </a:solidFill>
                <a:effectLst/>
                <a:latin typeface="Playfair Display" panose="00000500000000000000" pitchFamily="2" charset="-18"/>
              </a:rPr>
              <a:t>rekrutacje.talentodyssey@gmail.com</a:t>
            </a:r>
            <a:endParaRPr lang="pl-PL" sz="2800" b="1" dirty="0">
              <a:solidFill>
                <a:srgbClr val="002060"/>
              </a:solidFill>
              <a:latin typeface="Playfair Display" panose="00000500000000000000" pitchFamily="2" charset="-1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3525" y="2838926"/>
            <a:ext cx="11139763" cy="7165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20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20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20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20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20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720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338"/>
              </a:lnSpc>
              <a:spcBef>
                <a:spcPct val="0"/>
              </a:spcBef>
            </a:pPr>
            <a:r>
              <a:rPr lang="en-US" sz="4527">
                <a:solidFill>
                  <a:srgbClr val="FFE3BF"/>
                </a:solidFill>
                <a:latin typeface="Playfair Display"/>
              </a:rPr>
              <a:t>www.talent-odyssey.com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072199" y="376238"/>
            <a:ext cx="9716285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19"/>
              </a:lnSpc>
              <a:spcBef>
                <a:spcPct val="0"/>
              </a:spcBef>
            </a:pPr>
            <a:r>
              <a:rPr lang="en-US" sz="8599" spc="-257">
                <a:solidFill>
                  <a:srgbClr val="FFE3BF"/>
                </a:solidFill>
                <a:latin typeface="Playfair Display"/>
              </a:rPr>
              <a:t>Dziękujemy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40552" y="2939415"/>
            <a:ext cx="6579579" cy="657957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17396" y="1924526"/>
            <a:ext cx="11425892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20"/>
              </a:lnSpc>
              <a:spcBef>
                <a:spcPct val="0"/>
              </a:spcBef>
            </a:pPr>
            <a:r>
              <a:rPr lang="en-US" sz="5100" spc="-153">
                <a:solidFill>
                  <a:srgbClr val="FFE3BF"/>
                </a:solidFill>
                <a:latin typeface="Playfair Display"/>
              </a:rPr>
              <a:t>Zespół Talent Odyssey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245</Words>
  <Application>Microsoft Office PowerPoint</Application>
  <PresentationFormat>Niestandardowy</PresentationFormat>
  <Paragraphs>44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Playfair Display</vt:lpstr>
      <vt:lpstr>Lato</vt:lpstr>
      <vt:lpstr>Calibri</vt:lpstr>
      <vt:lpstr>Playfair Display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rekruter zewnętrzny,  job-coach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dla szkół</dc:title>
  <dc:creator>Aviacon MR</dc:creator>
  <cp:lastModifiedBy>Barbara Olszewska</cp:lastModifiedBy>
  <cp:revision>4</cp:revision>
  <dcterms:created xsi:type="dcterms:W3CDTF">2006-08-16T00:00:00Z</dcterms:created>
  <dcterms:modified xsi:type="dcterms:W3CDTF">2023-01-31T17:37:31Z</dcterms:modified>
  <dc:identifier>DAFOeWBdVPY</dc:identifier>
</cp:coreProperties>
</file>